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otham" charset="1" panose="00000000000000000000"/>
      <p:regular r:id="rId21"/>
    </p:embeddedFont>
    <p:embeddedFont>
      <p:font typeface="Gotham Bold" charset="1" panose="00000000000000000000"/>
      <p:regular r:id="rId22"/>
    </p:embeddedFont>
    <p:embeddedFont>
      <p:font typeface="Assistant Bold" charset="1" panose="00000800000000000000"/>
      <p:regular r:id="rId23"/>
    </p:embeddedFont>
    <p:embeddedFont>
      <p:font typeface="Assistant" charset="1" panose="00000500000000000000"/>
      <p:regular r:id="rId24"/>
    </p:embeddedFont>
    <p:embeddedFont>
      <p:font typeface="Gotham Bold Italics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-OvEen1U.mp4" Type="http://schemas.openxmlformats.org/officeDocument/2006/relationships/video"/><Relationship Id="rId4" Target="../media/VAG-OvEen1U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73724" y="-70742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4E6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943834" y="7632887"/>
            <a:ext cx="16095555" cy="51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168" strike="noStrike" u="none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Sarra Dhouaifi      Tharaa Oueslati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11852" y="4713588"/>
            <a:ext cx="11159517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 spc="58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NLP &amp; SEMANTIC MATCHING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7680" y="6357915"/>
            <a:ext cx="615100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2026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56899" y="3590201"/>
            <a:ext cx="76694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Faculty of Sciences of Bizerte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Methodology – Hybrid Search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313" y="3597760"/>
            <a:ext cx="14661387" cy="363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Purpose: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Combine semantic and lexical results for robust retrieval.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Algorithm: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etrieve top-k semantic resu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lt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Retrieve top-k lexical results.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erge result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and remove duplicates.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Return top-k final results.</a:t>
            </a:r>
          </a:p>
          <a:p>
            <a:pPr algn="l">
              <a:lnSpc>
                <a:spcPts val="3199"/>
              </a:lnSpc>
            </a:pPr>
          </a:p>
          <a:p>
            <a:pPr algn="l">
              <a:lnSpc>
                <a:spcPts val="3199"/>
              </a:lnSpc>
            </a:p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Semantic ∪ Lexical → Merged Top-k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Score Calibration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313" y="3597760"/>
            <a:ext cx="14661387" cy="20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FAISS distances converted to confidence scores in [0,1].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es sigmoid function for transfor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mation.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High similarity → high confidence.</a:t>
            </a:r>
          </a:p>
          <a:p>
            <a:pPr algn="ctr">
              <a:lnSpc>
                <a:spcPts val="3299"/>
              </a:lnSpc>
            </a:p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Distance → Confidence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17335" y="4707818"/>
            <a:ext cx="10005205" cy="4969473"/>
          </a:xfrm>
          <a:custGeom>
            <a:avLst/>
            <a:gdLst/>
            <a:ahLst/>
            <a:cxnLst/>
            <a:rect r="r" b="b" t="t" l="l"/>
            <a:pathLst>
              <a:path h="4969473" w="10005205">
                <a:moveTo>
                  <a:pt x="0" y="0"/>
                </a:moveTo>
                <a:lnTo>
                  <a:pt x="10005205" y="0"/>
                </a:lnTo>
                <a:lnTo>
                  <a:pt x="10005205" y="4969473"/>
                </a:lnTo>
                <a:lnTo>
                  <a:pt x="0" y="4969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9313" y="2854810"/>
            <a:ext cx="14661387" cy="163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Backend: FastAPI with /evaluate and /feedback endpoints.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ontend: Web UI for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query input and feedback.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k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ensures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repr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duc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ble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ploym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nt.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69313" y="4377498"/>
            <a:ext cx="8918875" cy="4880802"/>
          </a:xfrm>
          <a:custGeom>
            <a:avLst/>
            <a:gdLst/>
            <a:ahLst/>
            <a:cxnLst/>
            <a:rect r="r" b="b" t="t" l="l"/>
            <a:pathLst>
              <a:path h="4880802" w="8918875">
                <a:moveTo>
                  <a:pt x="0" y="0"/>
                </a:moveTo>
                <a:lnTo>
                  <a:pt x="8918876" y="0"/>
                </a:lnTo>
                <a:lnTo>
                  <a:pt x="8918876" y="4880802"/>
                </a:lnTo>
                <a:lnTo>
                  <a:pt x="0" y="488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0494" y="4696456"/>
            <a:ext cx="4690206" cy="4242886"/>
          </a:xfrm>
          <a:custGeom>
            <a:avLst/>
            <a:gdLst/>
            <a:ahLst/>
            <a:cxnLst/>
            <a:rect r="r" b="b" t="t" l="l"/>
            <a:pathLst>
              <a:path h="4242886" w="4690206">
                <a:moveTo>
                  <a:pt x="0" y="0"/>
                </a:moveTo>
                <a:lnTo>
                  <a:pt x="4690206" y="0"/>
                </a:lnTo>
                <a:lnTo>
                  <a:pt x="4690206" y="4242886"/>
                </a:lnTo>
                <a:lnTo>
                  <a:pt x="0" y="4242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920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Evaluation 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69313" y="2854810"/>
            <a:ext cx="14661387" cy="163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Automated evaluation via Jupyte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 n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otebook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(evaluation.ipynb).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M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et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rics: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ecall@1, Recall@5,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MRR.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Qu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es from t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es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t_queries.csv.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3550151" y="2447641"/>
            <a:ext cx="12756911" cy="72714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1866" y="3267077"/>
            <a:ext cx="8276081" cy="283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  <a:spcBef>
                <a:spcPct val="0"/>
              </a:spcBef>
            </a:pPr>
            <a:r>
              <a:rPr lang="en-US" b="true" sz="8100" i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Thank you for your attention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4E6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4881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C2756">
                      <a:alpha val="12000"/>
                    </a:srgbClr>
                  </a:gs>
                  <a:gs pos="100000">
                    <a:srgbClr val="1E527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C2756">
                      <a:alpha val="100000"/>
                    </a:srgbClr>
                  </a:gs>
                  <a:gs pos="100000">
                    <a:srgbClr val="1E527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43546" y="5995978"/>
            <a:ext cx="4612447" cy="4291022"/>
          </a:xfrm>
          <a:custGeom>
            <a:avLst/>
            <a:gdLst/>
            <a:ahLst/>
            <a:cxnLst/>
            <a:rect r="r" b="b" t="t" l="l"/>
            <a:pathLst>
              <a:path h="4291022" w="4612447">
                <a:moveTo>
                  <a:pt x="0" y="0"/>
                </a:moveTo>
                <a:lnTo>
                  <a:pt x="4612447" y="0"/>
                </a:lnTo>
                <a:lnTo>
                  <a:pt x="4612447" y="4291022"/>
                </a:lnTo>
                <a:lnTo>
                  <a:pt x="0" y="4291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77200" y="3234337"/>
            <a:ext cx="4423025" cy="3256660"/>
          </a:xfrm>
          <a:custGeom>
            <a:avLst/>
            <a:gdLst/>
            <a:ahLst/>
            <a:cxnLst/>
            <a:rect r="r" b="b" t="t" l="l"/>
            <a:pathLst>
              <a:path h="3256660" w="4423025">
                <a:moveTo>
                  <a:pt x="0" y="0"/>
                </a:moveTo>
                <a:lnTo>
                  <a:pt x="4423025" y="0"/>
                </a:lnTo>
                <a:lnTo>
                  <a:pt x="4423025" y="3256660"/>
                </a:lnTo>
                <a:lnTo>
                  <a:pt x="0" y="3256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635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8548633" y="2709046"/>
            <a:ext cx="877376" cy="87737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8650052" y="2810465"/>
            <a:ext cx="674537" cy="67453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76715" y="14168"/>
            <a:ext cx="4545016" cy="3346482"/>
          </a:xfrm>
          <a:custGeom>
            <a:avLst/>
            <a:gdLst/>
            <a:ahLst/>
            <a:cxnLst/>
            <a:rect r="r" b="b" t="t" l="l"/>
            <a:pathLst>
              <a:path h="3346482" w="4545016">
                <a:moveTo>
                  <a:pt x="0" y="0"/>
                </a:moveTo>
                <a:lnTo>
                  <a:pt x="4545016" y="0"/>
                </a:lnTo>
                <a:lnTo>
                  <a:pt x="4545016" y="3346482"/>
                </a:lnTo>
                <a:lnTo>
                  <a:pt x="0" y="334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635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H="true">
            <a:off x="4792019" y="3147734"/>
            <a:ext cx="3756614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5400000">
            <a:off x="4662307" y="3045098"/>
            <a:ext cx="259424" cy="2594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9268524" y="3862647"/>
            <a:ext cx="877376" cy="87737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9369944" y="3964067"/>
            <a:ext cx="674537" cy="67453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6288713" y="4301335"/>
            <a:ext cx="2979811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5400000">
            <a:off x="6130551" y="4171623"/>
            <a:ext cx="259424" cy="2594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702234" y="2867615"/>
            <a:ext cx="4429373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b="tru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Dataset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93977" y="4039737"/>
            <a:ext cx="6865323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Data Preprocessing</a:t>
            </a:r>
          </a:p>
        </p:txBody>
      </p:sp>
      <p:grpSp>
        <p:nvGrpSpPr>
          <p:cNvPr name="Group 33" id="33"/>
          <p:cNvGrpSpPr/>
          <p:nvPr/>
        </p:nvGrpSpPr>
        <p:grpSpPr>
          <a:xfrm rot="5400000">
            <a:off x="9847585" y="6458672"/>
            <a:ext cx="877376" cy="87737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9949005" y="6560092"/>
            <a:ext cx="674537" cy="67453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 flipH="true" flipV="true">
            <a:off x="8240801" y="6897360"/>
            <a:ext cx="1606784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0">
            <a:off x="10906577" y="6536233"/>
            <a:ext cx="480645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Score Calibration</a:t>
            </a:r>
          </a:p>
        </p:txBody>
      </p:sp>
      <p:grpSp>
        <p:nvGrpSpPr>
          <p:cNvPr name="Group 41" id="41"/>
          <p:cNvGrpSpPr/>
          <p:nvPr/>
        </p:nvGrpSpPr>
        <p:grpSpPr>
          <a:xfrm rot="5400000">
            <a:off x="10681618" y="5118602"/>
            <a:ext cx="877376" cy="87737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5400000">
            <a:off x="10783037" y="5229546"/>
            <a:ext cx="674537" cy="674537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H="true" flipV="true">
            <a:off x="7853099" y="5557290"/>
            <a:ext cx="2828519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8" id="48"/>
          <p:cNvSpPr txBox="true"/>
          <p:nvPr/>
        </p:nvSpPr>
        <p:spPr>
          <a:xfrm rot="0">
            <a:off x="11805718" y="5379808"/>
            <a:ext cx="5453582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Methodology</a:t>
            </a:r>
          </a:p>
        </p:txBody>
      </p:sp>
      <p:grpSp>
        <p:nvGrpSpPr>
          <p:cNvPr name="Group 49" id="49"/>
          <p:cNvGrpSpPr/>
          <p:nvPr/>
        </p:nvGrpSpPr>
        <p:grpSpPr>
          <a:xfrm rot="5400000">
            <a:off x="7723387" y="5444335"/>
            <a:ext cx="259424" cy="259424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5400000">
            <a:off x="8111089" y="6818636"/>
            <a:ext cx="259424" cy="259424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5400000">
            <a:off x="5620666" y="403592"/>
            <a:ext cx="877376" cy="877376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5400000">
            <a:off x="5722085" y="505011"/>
            <a:ext cx="674537" cy="674537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1" id="61"/>
          <p:cNvSpPr/>
          <p:nvPr/>
        </p:nvSpPr>
        <p:spPr>
          <a:xfrm flipH="true">
            <a:off x="1864052" y="842280"/>
            <a:ext cx="3756614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2" id="62"/>
          <p:cNvGrpSpPr/>
          <p:nvPr/>
        </p:nvGrpSpPr>
        <p:grpSpPr>
          <a:xfrm rot="5400000">
            <a:off x="6325160" y="1555444"/>
            <a:ext cx="877376" cy="877376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5400000">
            <a:off x="6426580" y="1656864"/>
            <a:ext cx="674537" cy="674537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8" id="68"/>
          <p:cNvSpPr/>
          <p:nvPr/>
        </p:nvSpPr>
        <p:spPr>
          <a:xfrm flipH="true">
            <a:off x="4001791" y="1994132"/>
            <a:ext cx="2323369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9" id="69"/>
          <p:cNvSpPr txBox="true"/>
          <p:nvPr/>
        </p:nvSpPr>
        <p:spPr>
          <a:xfrm rot="0">
            <a:off x="6774267" y="562161"/>
            <a:ext cx="5031451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b="tru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Problem Statement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450614" y="1732534"/>
            <a:ext cx="5904284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Project Objectives</a:t>
            </a:r>
          </a:p>
        </p:txBody>
      </p:sp>
      <p:grpSp>
        <p:nvGrpSpPr>
          <p:cNvPr name="Group 71" id="71"/>
          <p:cNvGrpSpPr/>
          <p:nvPr/>
        </p:nvGrpSpPr>
        <p:grpSpPr>
          <a:xfrm rot="5400000">
            <a:off x="3947488" y="1885225"/>
            <a:ext cx="259424" cy="259424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5400000">
            <a:off x="12571038" y="7482562"/>
            <a:ext cx="877376" cy="877376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5400000">
            <a:off x="12672458" y="7583982"/>
            <a:ext cx="674537" cy="674537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0" id="80"/>
          <p:cNvSpPr/>
          <p:nvPr/>
        </p:nvSpPr>
        <p:spPr>
          <a:xfrm flipH="true">
            <a:off x="9499264" y="7921250"/>
            <a:ext cx="3071774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1" id="81"/>
          <p:cNvSpPr txBox="true"/>
          <p:nvPr/>
        </p:nvSpPr>
        <p:spPr>
          <a:xfrm rot="0">
            <a:off x="13724640" y="7641132"/>
            <a:ext cx="4429373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b="tru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System Architecture</a:t>
            </a:r>
          </a:p>
        </p:txBody>
      </p:sp>
      <p:grpSp>
        <p:nvGrpSpPr>
          <p:cNvPr name="Group 82" id="82"/>
          <p:cNvGrpSpPr/>
          <p:nvPr/>
        </p:nvGrpSpPr>
        <p:grpSpPr>
          <a:xfrm rot="5400000">
            <a:off x="9324589" y="7818614"/>
            <a:ext cx="259424" cy="259424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5" id="85"/>
          <p:cNvGrpSpPr/>
          <p:nvPr/>
        </p:nvGrpSpPr>
        <p:grpSpPr>
          <a:xfrm rot="5400000">
            <a:off x="1734340" y="739644"/>
            <a:ext cx="259424" cy="259424"/>
            <a:chOff x="0" y="0"/>
            <a:chExt cx="812800" cy="81280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8" id="88"/>
          <p:cNvGrpSpPr/>
          <p:nvPr/>
        </p:nvGrpSpPr>
        <p:grpSpPr>
          <a:xfrm rot="5400000">
            <a:off x="13465751" y="8502813"/>
            <a:ext cx="877376" cy="877376"/>
            <a:chOff x="0" y="0"/>
            <a:chExt cx="812800" cy="81280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0" id="9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5400000">
            <a:off x="13567171" y="8604233"/>
            <a:ext cx="674537" cy="674537"/>
            <a:chOff x="0" y="0"/>
            <a:chExt cx="812800" cy="81280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4" id="94"/>
          <p:cNvSpPr/>
          <p:nvPr/>
        </p:nvSpPr>
        <p:spPr>
          <a:xfrm flipH="true">
            <a:off x="11457574" y="8941502"/>
            <a:ext cx="2008177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5" id="95"/>
          <p:cNvSpPr txBox="true"/>
          <p:nvPr/>
        </p:nvSpPr>
        <p:spPr>
          <a:xfrm rot="0">
            <a:off x="14619353" y="8661383"/>
            <a:ext cx="4429373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 b="tru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Evaluation Methodology</a:t>
            </a:r>
          </a:p>
        </p:txBody>
      </p:sp>
      <p:grpSp>
        <p:nvGrpSpPr>
          <p:cNvPr name="Group 96" id="96"/>
          <p:cNvGrpSpPr/>
          <p:nvPr/>
        </p:nvGrpSpPr>
        <p:grpSpPr>
          <a:xfrm rot="5400000">
            <a:off x="11429282" y="8811790"/>
            <a:ext cx="259424" cy="259424"/>
            <a:chOff x="0" y="0"/>
            <a:chExt cx="812800" cy="8128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14824" y="5844857"/>
            <a:ext cx="13427565" cy="3982752"/>
          </a:xfrm>
          <a:custGeom>
            <a:avLst/>
            <a:gdLst/>
            <a:ahLst/>
            <a:cxnLst/>
            <a:rect r="r" b="b" t="t" l="l"/>
            <a:pathLst>
              <a:path h="3982752" w="13427565">
                <a:moveTo>
                  <a:pt x="0" y="0"/>
                </a:moveTo>
                <a:lnTo>
                  <a:pt x="13427565" y="0"/>
                </a:lnTo>
                <a:lnTo>
                  <a:pt x="13427565" y="3982753"/>
                </a:lnTo>
                <a:lnTo>
                  <a:pt x="0" y="3982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7913" y="3225483"/>
            <a:ext cx="14661387" cy="28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Users often search for industrial equipment using natural language queries.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Traditional keyword-based searches fail when queries use synonyms or paraphrasing.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Goal: Retrieve the most relevant equipment even when query wording differs from catalog names.</a:t>
            </a:r>
          </a:p>
          <a:p>
            <a:pPr algn="l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42104" y="973036"/>
            <a:ext cx="116479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99996" y="5649912"/>
            <a:ext cx="13457222" cy="3812880"/>
          </a:xfrm>
          <a:custGeom>
            <a:avLst/>
            <a:gdLst/>
            <a:ahLst/>
            <a:cxnLst/>
            <a:rect r="r" b="b" t="t" l="l"/>
            <a:pathLst>
              <a:path h="3812880" w="13457222">
                <a:moveTo>
                  <a:pt x="0" y="0"/>
                </a:moveTo>
                <a:lnTo>
                  <a:pt x="13457222" y="0"/>
                </a:lnTo>
                <a:lnTo>
                  <a:pt x="13457222" y="3812880"/>
                </a:lnTo>
                <a:lnTo>
                  <a:pt x="0" y="381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7913" y="3225483"/>
            <a:ext cx="14661387" cy="242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Build a hybrid retrieval system combining semantic and lexical search.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rovide a REST API for automated evaluation.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Provide a Web UI for manual testing and feedback collection.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Ensure reproducibility using Docker.</a:t>
            </a:r>
          </a:p>
          <a:p>
            <a:pPr algn="l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42104" y="973036"/>
            <a:ext cx="116479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Project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97913" y="3225483"/>
            <a:ext cx="14661387" cy="402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Synthetic dataset generated using AI to simulate industrial equipment queries.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Files: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equipment_catalog.csv – raw equipment catalog.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equ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ipment_clean.csv – preprocessed equipment names.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test_que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ries.csv – synthetic test queries.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faiss_index.idx – semantic embeddings index.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faiss_index.idx_mapping.pkl – mapping of IDs to equipment names.</a:t>
            </a:r>
          </a:p>
          <a:p>
            <a:pPr algn="l">
              <a:lnSpc>
                <a:spcPts val="31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42104" y="973036"/>
            <a:ext cx="116479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2922669" y="5756564"/>
          <a:ext cx="5443401" cy="4114800"/>
        </p:xfrm>
        <a:graphic>
          <a:graphicData uri="http://schemas.openxmlformats.org/drawingml/2006/table">
            <a:tbl>
              <a:tblPr/>
              <a:tblGrid>
                <a:gridCol w="1390458"/>
                <a:gridCol w="2130894"/>
                <a:gridCol w="1922049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equipment_name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Electric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Industrial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Cordless Drill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2542104" y="973036"/>
            <a:ext cx="116479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Data Preprocessing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541559" y="5756564"/>
          <a:ext cx="6354929" cy="4371975"/>
        </p:xfrm>
        <a:graphic>
          <a:graphicData uri="http://schemas.openxmlformats.org/drawingml/2006/table">
            <a:tbl>
              <a:tblPr/>
              <a:tblGrid>
                <a:gridCol w="1016167"/>
                <a:gridCol w="2042289"/>
                <a:gridCol w="1585447"/>
                <a:gridCol w="1711025"/>
              </a:tblGrid>
              <a:tr h="1028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equipment_name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b="true">
                          <a:solidFill>
                            <a:srgbClr val="000000"/>
                          </a:solidFill>
                          <a:latin typeface="Assistant Bold"/>
                          <a:ea typeface="Assistant Bold"/>
                          <a:cs typeface="Assistant Bold"/>
                          <a:sym typeface="Assistant Bold"/>
                        </a:rPr>
                        <a:t>clean_name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Electric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electric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75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Industrial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industrial screwdriver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1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Cordless Drill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Power 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bosch cordless drill 18v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922669" y="5200650"/>
            <a:ext cx="497446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  <a:spcBef>
                <a:spcPct val="0"/>
              </a:spcBef>
            </a:pPr>
            <a:r>
              <a:rPr lang="en-US" b="true" sz="3199" i="true">
                <a:solidFill>
                  <a:srgbClr val="000000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equipment_catalog.csv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7309" y="5200650"/>
            <a:ext cx="4974462" cy="42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  <a:spcBef>
                <a:spcPct val="0"/>
              </a:spcBef>
            </a:pPr>
            <a:r>
              <a:rPr lang="en-US" b="true" sz="3199" i="true">
                <a:solidFill>
                  <a:srgbClr val="000000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equ</a:t>
            </a:r>
            <a:r>
              <a:rPr lang="en-US" b="true" sz="3199" i="true">
                <a:solidFill>
                  <a:srgbClr val="000000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ipment_clean.csv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7913" y="2985771"/>
            <a:ext cx="14661387" cy="202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Convert text to lowercase.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Remove accents and special characters.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emove punctuation and extra whit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es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pace.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Deduplicate equipment entries.</a:t>
            </a:r>
          </a:p>
          <a:p>
            <a:pPr algn="l" marL="690876" indent="-345438" lvl="1">
              <a:lnSpc>
                <a:spcPts val="319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Cre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ate a clean text field for embeddings.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C2756">
                      <a:alpha val="12000"/>
                    </a:srgbClr>
                  </a:gs>
                  <a:gs pos="100000">
                    <a:srgbClr val="1E527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2146789" y="5143500"/>
            <a:ext cx="6250890" cy="6250890"/>
          </a:xfrm>
          <a:custGeom>
            <a:avLst/>
            <a:gdLst/>
            <a:ahLst/>
            <a:cxnLst/>
            <a:rect r="r" b="b" t="t" l="l"/>
            <a:pathLst>
              <a:path h="6250890" w="6250890">
                <a:moveTo>
                  <a:pt x="6250889" y="0"/>
                </a:moveTo>
                <a:lnTo>
                  <a:pt x="0" y="0"/>
                </a:lnTo>
                <a:lnTo>
                  <a:pt x="0" y="6250890"/>
                </a:lnTo>
                <a:lnTo>
                  <a:pt x="6250889" y="6250890"/>
                </a:lnTo>
                <a:lnTo>
                  <a:pt x="62508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2146789" y="-1071683"/>
            <a:ext cx="6250890" cy="6250890"/>
          </a:xfrm>
          <a:custGeom>
            <a:avLst/>
            <a:gdLst/>
            <a:ahLst/>
            <a:cxnLst/>
            <a:rect r="r" b="b" t="t" l="l"/>
            <a:pathLst>
              <a:path h="6250890" w="6250890">
                <a:moveTo>
                  <a:pt x="6250889" y="6250890"/>
                </a:moveTo>
                <a:lnTo>
                  <a:pt x="0" y="6250890"/>
                </a:lnTo>
                <a:lnTo>
                  <a:pt x="0" y="0"/>
                </a:lnTo>
                <a:lnTo>
                  <a:pt x="6250889" y="0"/>
                </a:lnTo>
                <a:lnTo>
                  <a:pt x="6250889" y="62508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9311268" y="1167768"/>
            <a:ext cx="1406879" cy="140687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9473895" y="1330395"/>
            <a:ext cx="1081625" cy="108162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7062324" y="1871208"/>
            <a:ext cx="2248944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5400000">
            <a:off x="6646336" y="1663214"/>
            <a:ext cx="415988" cy="41598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9438133" y="4723974"/>
            <a:ext cx="1406879" cy="140687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9600760" y="4886601"/>
            <a:ext cx="1081625" cy="108162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H="true">
            <a:off x="7834861" y="5427414"/>
            <a:ext cx="1603272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5400000">
            <a:off x="7790113" y="5179207"/>
            <a:ext cx="415988" cy="41598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00000">
            <a:off x="9311268" y="7731403"/>
            <a:ext cx="1406879" cy="140687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2756">
                    <a:alpha val="100000"/>
                  </a:srgbClr>
                </a:gs>
                <a:gs pos="100000">
                  <a:srgbClr val="1E527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00000">
            <a:off x="9473895" y="7894030"/>
            <a:ext cx="1081625" cy="108162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7270303" y="8434842"/>
            <a:ext cx="2040965" cy="24175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5400000">
            <a:off x="6854330" y="8253487"/>
            <a:ext cx="415988" cy="415988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C81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165822" y="1569504"/>
            <a:ext cx="40057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e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man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ti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c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ear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ch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92687" y="4934005"/>
            <a:ext cx="4005786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Lexi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c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al F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a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llback &amp; Hybrid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65822" y="8283998"/>
            <a:ext cx="4005786" cy="41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9"/>
              </a:lnSpc>
              <a:spcBef>
                <a:spcPct val="0"/>
              </a:spcBef>
            </a:pPr>
            <a:r>
              <a:rPr lang="en-US" b="true" sz="3099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Pipeline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Summ</a:t>
            </a:r>
            <a:r>
              <a:rPr lang="en-US" b="true" sz="3099" strike="noStrike" u="none">
                <a:solidFill>
                  <a:srgbClr val="231F20"/>
                </a:solidFill>
                <a:latin typeface="Gotham Bold"/>
                <a:ea typeface="Gotham Bold"/>
                <a:cs typeface="Gotham Bold"/>
                <a:sym typeface="Gotham Bold"/>
              </a:rPr>
              <a:t>ary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47589" y="4437380"/>
            <a:ext cx="7450518" cy="12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</a:pPr>
            <a:r>
              <a:rPr lang="en-US" b="true" sz="7399">
                <a:solidFill>
                  <a:srgbClr val="0C2756"/>
                </a:solidFill>
                <a:latin typeface="Gotham Bold"/>
                <a:ea typeface="Gotham Bold"/>
                <a:cs typeface="Gotham Bold"/>
                <a:sym typeface="Gotham Bold"/>
              </a:rPr>
              <a:t>Methodology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Methodology – Semantic Search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313" y="3144203"/>
            <a:ext cx="14661387" cy="405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Purpose: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Capture meaning of queries beyond exact words.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Algorithm: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Generate embeddings using sentence-transformers/all-MiniLM-L6-v2.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Store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embeddings in FAISS Index (IndexFlatL2).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A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 query time, encode que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ry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and retrieve top-k nearest neighbors.</a:t>
            </a:r>
          </a:p>
          <a:p>
            <a:pPr algn="l">
              <a:lnSpc>
                <a:spcPts val="3199"/>
              </a:lnSpc>
            </a:pPr>
          </a:p>
          <a:p>
            <a:pPr algn="l">
              <a:lnSpc>
                <a:spcPts val="3199"/>
              </a:lnSpc>
            </a:pPr>
          </a:p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Query → Embedding → FAISS → Top-k 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084E6E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E6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28575"/>
              <a:ext cx="172405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32941" y="885825"/>
            <a:ext cx="15991331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Methodology – Lexical Fallback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313" y="2928621"/>
            <a:ext cx="14661387" cy="403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Purpose: 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Handle cases where semantic search fails (rare or domain-specific terms).</a:t>
            </a:r>
          </a:p>
          <a:p>
            <a:pPr algn="l" marL="690876" indent="-345438" lvl="1">
              <a:lnSpc>
                <a:spcPts val="319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Algorithm: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Tok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enize equipment names in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to low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ercase words.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Build BM25 index over tokenized equipment names.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Compute BM25 scores for the que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ry.</a:t>
            </a:r>
          </a:p>
          <a:p>
            <a:pPr algn="l" marL="1381751" indent="-460584" lvl="2">
              <a:lnSpc>
                <a:spcPts val="319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Rank by score</a:t>
            </a:r>
            <a:r>
              <a:rPr lang="en-US" sz="3199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 and return top-k.</a:t>
            </a:r>
          </a:p>
          <a:p>
            <a:pPr algn="l">
              <a:lnSpc>
                <a:spcPts val="3199"/>
              </a:lnSpc>
            </a:pPr>
          </a:p>
          <a:p>
            <a:pPr algn="l">
              <a:lnSpc>
                <a:spcPts val="3199"/>
              </a:lnSpc>
            </a:p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Query → Tokenization → BM25 → Top-k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DAG-OAXTmw0</dc:identifier>
  <dcterms:modified xsi:type="dcterms:W3CDTF">2011-08-01T06:04:30Z</dcterms:modified>
  <cp:revision>1</cp:revision>
  <dc:title>NLP &amp; Semantic Matching Project</dc:title>
</cp:coreProperties>
</file>